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90" r:id="rId5"/>
    <p:sldId id="294" r:id="rId6"/>
    <p:sldId id="262" r:id="rId7"/>
    <p:sldId id="270" r:id="rId8"/>
    <p:sldId id="271" r:id="rId9"/>
    <p:sldId id="273" r:id="rId10"/>
    <p:sldId id="274" r:id="rId11"/>
    <p:sldId id="29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88" autoAdjust="0"/>
    <p:restoredTop sz="92083" autoAdjust="0"/>
  </p:normalViewPr>
  <p:slideViewPr>
    <p:cSldViewPr snapToGrid="0">
      <p:cViewPr>
        <p:scale>
          <a:sx n="50" d="100"/>
          <a:sy n="50" d="100"/>
        </p:scale>
        <p:origin x="2371" y="7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7EBE1-D609-4493-A1C2-F81601ACCE9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5015-A71D-4495-9F75-04443328B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4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84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92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92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0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4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3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20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5843-9E43-4BD7-A748-CF2259C9677A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9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9036" y="375907"/>
            <a:ext cx="10947748" cy="1920240"/>
          </a:xfrm>
        </p:spPr>
        <p:txBody>
          <a:bodyPr>
            <a:normAutofit/>
          </a:bodyPr>
          <a:lstStyle/>
          <a:p>
            <a:r>
              <a:rPr lang="ru-RU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8. Эмиграция как кризисная и экстремальная жизненная ситуация: психологические аспекты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6CFD459-875C-072F-7BE6-D1D9FFF0E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775" y="2649067"/>
            <a:ext cx="5124449" cy="341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902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671" y="119922"/>
            <a:ext cx="11692329" cy="6325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>
                <a:solidFill>
                  <a:schemeClr val="accent1"/>
                </a:solidFill>
              </a:rPr>
              <a:t>Пять стадий психологической адаптации мигрантов (по Н. С. Хрусталевой, 1996)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Эйфорическая стадия.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Радость от достижения цели и завершения формальностей.</a:t>
            </a:r>
            <a:br>
              <a:rPr lang="ru-RU" sz="2000" dirty="0"/>
            </a:br>
            <a:r>
              <a:rPr lang="ru-RU" sz="2000" dirty="0"/>
              <a:t>— Идеализация новой страны, эмоциональный подъем, но отсутствие реальных изменений поведения.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Туристическая стадия.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Поверхностное знакомство с новой культурой.</a:t>
            </a:r>
            <a:br>
              <a:rPr lang="ru-RU" sz="2000" dirty="0"/>
            </a:br>
            <a:r>
              <a:rPr lang="ru-RU" sz="2000" dirty="0"/>
              <a:t>— Восторг от новизны, красоты, внешних сторон жизни;</a:t>
            </a:r>
            <a:br>
              <a:rPr lang="ru-RU" sz="2000" dirty="0"/>
            </a:br>
            <a:r>
              <a:rPr lang="ru-RU" sz="2000" dirty="0"/>
              <a:t>— пока нет осознания реальных трудностей.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Ориентационная стадия.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Столкновение с реальностью внутреннего устройства общества.</a:t>
            </a:r>
            <a:br>
              <a:rPr lang="ru-RU" sz="2000" dirty="0"/>
            </a:br>
            <a:r>
              <a:rPr lang="ru-RU" sz="2000" dirty="0"/>
              <a:t>— Бюрократия, язык, социально-политические различия;</a:t>
            </a:r>
            <a:br>
              <a:rPr lang="ru-RU" sz="2000" dirty="0"/>
            </a:br>
            <a:r>
              <a:rPr lang="ru-RU" sz="2000" dirty="0"/>
              <a:t>— рост стресса, чувство беспомощности, утрата контроля.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Депрессивная стадия.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— Переживание утраты, ностальгия, потеря статуса, кризис самооценки;</a:t>
            </a:r>
            <a:br>
              <a:rPr lang="ru-RU" sz="2000" dirty="0"/>
            </a:br>
            <a:r>
              <a:rPr lang="ru-RU" sz="2000" dirty="0"/>
              <a:t>— возможно развитие невротических симптомов, тревожных и депрессивных состояний.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Стабилизационная фаза.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— Преодоление депрессии, восстановление внутреннего равновесия;</a:t>
            </a:r>
            <a:br>
              <a:rPr lang="ru-RU" sz="2000" dirty="0"/>
            </a:br>
            <a:r>
              <a:rPr lang="ru-RU" sz="2000" dirty="0"/>
              <a:t>— личностная активность и самореализация;</a:t>
            </a:r>
            <a:br>
              <a:rPr lang="ru-RU" sz="2000" dirty="0"/>
            </a:br>
            <a:r>
              <a:rPr lang="ru-RU" sz="2000" dirty="0"/>
              <a:t>— перестройка жизненных целей и новой системы отношений.</a:t>
            </a:r>
            <a:br>
              <a:rPr lang="ru-RU" sz="2000" dirty="0"/>
            </a:br>
            <a:r>
              <a:rPr lang="ru-RU" sz="2000" dirty="0"/>
              <a:t>На этом этапе формируется устойчивая </a:t>
            </a:r>
            <a:r>
              <a:rPr lang="ru-RU" sz="2000" b="1" dirty="0" err="1"/>
              <a:t>аккультурированная</a:t>
            </a:r>
            <a:r>
              <a:rPr lang="ru-RU" sz="2000" b="1" dirty="0"/>
              <a:t> идентичность</a:t>
            </a:r>
            <a:r>
              <a:rPr lang="ru-RU" sz="20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070955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" y="0"/>
            <a:ext cx="11576304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78291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283130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278" y="311539"/>
            <a:ext cx="11387328" cy="1471232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/>
            </a:r>
            <a:br>
              <a:rPr lang="ru-RU" b="1" i="1" dirty="0"/>
            </a:br>
            <a:r>
              <a:rPr lang="ru-RU" sz="31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1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Познакомить студентов с психологическими особенностями эмиграции как кризисной и экстремальной жизненной ситуации, раскрыть механизмы адаптации личности и типичные кризисные состояния, возникающие в процессе эмиграции.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17735"/>
            <a:ext cx="10515600" cy="4128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u="sng" dirty="0"/>
              <a:t>Основные вопросы:</a:t>
            </a:r>
          </a:p>
          <a:p>
            <a:r>
              <a:rPr lang="ru-RU" sz="2400" b="1" dirty="0"/>
              <a:t>Понятия эмиграция, кризис, аккультурация, адаптация личности.</a:t>
            </a:r>
          </a:p>
          <a:p>
            <a:r>
              <a:rPr lang="ru-RU" sz="2400" b="1" dirty="0"/>
              <a:t>Эмиграцию как фактор стрессового и кризисного воздействия на личность.</a:t>
            </a:r>
          </a:p>
          <a:p>
            <a:r>
              <a:rPr lang="ru-RU" sz="2400" b="1" dirty="0"/>
              <a:t>Этапы и механизмы психологической адаптации эмигрантов.</a:t>
            </a:r>
          </a:p>
          <a:p>
            <a:r>
              <a:rPr lang="ru-RU" sz="2400" b="1" dirty="0"/>
              <a:t>Типы аккультурации по модели Дж. Берри.</a:t>
            </a:r>
          </a:p>
          <a:p>
            <a:r>
              <a:rPr lang="ru-RU" sz="2400" b="1" dirty="0"/>
              <a:t>Возможные кризисные состояния личности в эмиграции (тревога, депрессия, утрата идентичности).</a:t>
            </a:r>
          </a:p>
          <a:p>
            <a:r>
              <a:rPr lang="ru-RU" sz="2400" b="1" dirty="0"/>
              <a:t>Подходы к психологической поддержке и сопровождению эмигрантов.</a:t>
            </a:r>
            <a:endParaRPr lang="ru-RU" sz="2400" b="1" i="1" u="sng" dirty="0"/>
          </a:p>
        </p:txBody>
      </p:sp>
    </p:spTree>
    <p:extLst>
      <p:ext uri="{BB962C8B-B14F-4D97-AF65-F5344CB8AC3E}">
        <p14:creationId xmlns:p14="http://schemas.microsoft.com/office/powerpoint/2010/main" val="215402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4479" y="539647"/>
            <a:ext cx="11067737" cy="614596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dirty="0">
                <a:solidFill>
                  <a:schemeClr val="accent1"/>
                </a:solidFill>
              </a:rPr>
              <a:t>       Феномен миграции </a:t>
            </a:r>
            <a:r>
              <a:rPr lang="ru-RU" sz="2300" dirty="0"/>
              <a:t>является одним из самых характерных и значительных явлений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общественной жизни XX и XXI веков. В настоящее время более 160 млн людей живут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не в тех странах, где они родились, т. е. являются мигрантами. Причины миграции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могут быть самыми разными, поэтому мигранты имеют разный миграционный опыт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и, соответственно, разные, специфические для каждой группы, психологические проблемы и переживания (</a:t>
            </a:r>
            <a:r>
              <a:rPr lang="ru-RU" sz="2300" dirty="0" err="1"/>
              <a:t>Эплова</a:t>
            </a:r>
            <a:r>
              <a:rPr lang="ru-RU" sz="2300" dirty="0"/>
              <a:t> П.Н., 2017).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dirty="0"/>
              <a:t>       Миграция </a:t>
            </a:r>
            <a:r>
              <a:rPr lang="ru-RU" sz="2300" dirty="0"/>
              <a:t>— это не только перемена географического места жительства. Это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изменение социального окружения, а  также переход из  одного общества в  другое,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/>
              <a:t>из одной культуры в другую. Тем самым она является переломным событием в биографии человека (Хрусталева Н.С., 2018).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300" b="1" dirty="0"/>
              <a:t>        </a:t>
            </a:r>
            <a:r>
              <a:rPr lang="ru-RU" sz="2300" b="1" dirty="0"/>
              <a:t>Миграция </a:t>
            </a:r>
            <a:r>
              <a:rPr lang="ru-RU" sz="2300" dirty="0"/>
              <a:t>понимается в  двух значениях  — широком и  узком. Под миграцией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i="1" dirty="0"/>
              <a:t>в  широком смысле </a:t>
            </a:r>
            <a:r>
              <a:rPr lang="ru-RU" sz="2300" dirty="0"/>
              <a:t>понимается любое перемещение за пределы своего населенного пункта (например, переезд из сельской местности в город). Миграция </a:t>
            </a:r>
            <a:r>
              <a:rPr lang="ru-RU" sz="2300" b="1" i="1" dirty="0"/>
              <a:t>в узком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i="1" dirty="0"/>
              <a:t>смысле</a:t>
            </a:r>
            <a:r>
              <a:rPr lang="ru-RU" sz="2300" dirty="0"/>
              <a:t> — перемещение, связанное с изменением страны проживания.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37310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747" y="547141"/>
            <a:ext cx="11662348" cy="65357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b="1" dirty="0">
                <a:solidFill>
                  <a:schemeClr val="accent1"/>
                </a:solidFill>
              </a:rPr>
              <a:t>Разновидности миграции.</a:t>
            </a:r>
            <a:endParaRPr lang="ru-RU" sz="2600" dirty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По мотивации:</a:t>
            </a:r>
            <a:r>
              <a:rPr lang="ru-RU" sz="2600" dirty="0"/>
              <a:t> </a:t>
            </a:r>
            <a:r>
              <a:rPr lang="ru-RU" sz="2600" u="sng" dirty="0"/>
              <a:t>добровольная</a:t>
            </a:r>
            <a:r>
              <a:rPr lang="ru-RU" sz="2600" dirty="0"/>
              <a:t> (репатрианты, студенты, специалисты, переселенцы, бизнес-эмиграция) и </a:t>
            </a:r>
            <a:r>
              <a:rPr lang="ru-RU" sz="2600" u="sng" dirty="0"/>
              <a:t>вынужденная</a:t>
            </a:r>
            <a:r>
              <a:rPr lang="ru-RU" sz="2600" dirty="0"/>
              <a:t> (беженцы, жертвы войн, катастроф, репрессий).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По продолжительности:</a:t>
            </a:r>
            <a:r>
              <a:rPr lang="ru-RU" sz="2600" dirty="0"/>
              <a:t> </a:t>
            </a:r>
            <a:r>
              <a:rPr lang="ru-RU" sz="2600" u="sng" dirty="0"/>
              <a:t>временная</a:t>
            </a:r>
            <a:r>
              <a:rPr lang="ru-RU" sz="2600" dirty="0"/>
              <a:t> и </a:t>
            </a:r>
            <a:r>
              <a:rPr lang="ru-RU" sz="2600" u="sng" dirty="0"/>
              <a:t>длительная</a:t>
            </a:r>
            <a:r>
              <a:rPr lang="ru-RU" sz="2600" dirty="0"/>
              <a:t> (с возможным переходом из одной категории в другую).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По направлению:</a:t>
            </a:r>
            <a:r>
              <a:rPr lang="ru-RU" sz="2600" dirty="0"/>
              <a:t> </a:t>
            </a:r>
            <a:r>
              <a:rPr lang="ru-RU" sz="2600" u="sng" dirty="0"/>
              <a:t>эмиграция</a:t>
            </a:r>
            <a:r>
              <a:rPr lang="ru-RU" sz="2600" dirty="0"/>
              <a:t> (выезд из страны) и </a:t>
            </a:r>
            <a:r>
              <a:rPr lang="ru-RU" sz="2600" u="sng" dirty="0"/>
              <a:t>иммиграция</a:t>
            </a:r>
            <a:r>
              <a:rPr lang="ru-RU" sz="2600" dirty="0"/>
              <a:t> (въезд в страну).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ru-RU" sz="2600" b="1" dirty="0">
                <a:solidFill>
                  <a:schemeClr val="accent1"/>
                </a:solidFill>
              </a:rPr>
              <a:t>Эмиграция как психологический кризис.</a:t>
            </a:r>
            <a:r>
              <a:rPr lang="en-US" sz="2600" b="1" dirty="0">
                <a:solidFill>
                  <a:schemeClr val="accent1"/>
                </a:solidFill>
              </a:rPr>
              <a:t> </a:t>
            </a:r>
            <a:r>
              <a:rPr lang="ru-RU" sz="2600" b="1" dirty="0"/>
              <a:t>Эмиграция </a:t>
            </a:r>
            <a:r>
              <a:rPr lang="ru-RU" sz="2600" dirty="0"/>
              <a:t>сопровождается утратой привычного социального окружения, культурных норм, статуса, языка, а также формированием нового круга общения. Это вызывает кризис идентичности, чувство утраты, одиночество, культурный шок, тревогу и адаптационные неврозы.</a:t>
            </a:r>
            <a:endParaRPr lang="ru-RU" sz="2600" b="1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416948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939" y="929391"/>
            <a:ext cx="10979946" cy="54114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b="1" dirty="0"/>
              <a:t>Психологические последствия эмиграции:</a:t>
            </a:r>
            <a:endParaRPr lang="ru-RU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Кризис идентичности и принадлежности.</a:t>
            </a:r>
            <a:r>
              <a:rPr lang="ru-RU" sz="2600" dirty="0"/>
              <a:t> Потеря привычной социальной роли и культурных корней.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Адаптационные трудности.</a:t>
            </a:r>
            <a:r>
              <a:rPr lang="ru-RU" sz="2600" dirty="0"/>
              <a:t> Необходимость выстраивания новых норм поведения, общения, профессиональной самореализации.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Эмоциональные состояния:</a:t>
            </a:r>
            <a:r>
              <a:rPr lang="ru-RU" sz="2600" dirty="0"/>
              <a:t> тревога, тоска, вина перед оставшимися близкими, чувство «чужого».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/>
              <a:t>Риски психических нарушений:</a:t>
            </a:r>
            <a:r>
              <a:rPr lang="ru-RU" sz="2600" dirty="0"/>
              <a:t> депрессия, миграционный невроз, акцентуация личности.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852893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4321" y="805721"/>
            <a:ext cx="9713627" cy="5246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accent1"/>
                </a:solidFill>
              </a:rPr>
              <a:t>Эмиграция как процесс психологической адаптации</a:t>
            </a:r>
          </a:p>
          <a:p>
            <a:pPr>
              <a:buNone/>
            </a:pPr>
            <a:r>
              <a:rPr lang="ru-RU" sz="2500" dirty="0"/>
              <a:t>Попадая в иную социокультурную и языковую среду, человек переживает </a:t>
            </a:r>
            <a:r>
              <a:rPr lang="ru-RU" sz="2500" b="1" dirty="0"/>
              <a:t>сложный процесс социально-психологической адаптации</a:t>
            </a:r>
            <a:r>
              <a:rPr lang="ru-RU" sz="2500" dirty="0"/>
              <a:t>, включающий: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500" dirty="0"/>
              <a:t>ознакомление и обучение новым нормам и правилам поведения;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500" dirty="0"/>
              <a:t>усвоение культурных кодов, традиций и ритуалов;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500" dirty="0"/>
              <a:t>перестройку системы общения, мышления и восприятия реальности.</a:t>
            </a:r>
          </a:p>
          <a:p>
            <a:pPr>
              <a:buNone/>
            </a:pPr>
            <a:r>
              <a:rPr lang="ru-RU" sz="2500" dirty="0"/>
              <a:t>Эта перестройка вызывает </a:t>
            </a:r>
            <a:r>
              <a:rPr lang="ru-RU" sz="2500" b="1" dirty="0"/>
              <a:t>психологическую аккультурацию</a:t>
            </a:r>
            <a:r>
              <a:rPr lang="ru-RU" sz="2500" dirty="0"/>
              <a:t> — изменения в психике личности под влиянием взаимодействия с другой культурой.</a:t>
            </a:r>
          </a:p>
          <a:p>
            <a:pPr>
              <a:buNone/>
            </a:pPr>
            <a:endParaRPr lang="ru-RU" sz="2400" dirty="0"/>
          </a:p>
          <a:p>
            <a:pPr marL="0" indent="0">
              <a:buNone/>
            </a:pPr>
            <a:endParaRPr lang="ru-RU" sz="2400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8880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836" y="179880"/>
            <a:ext cx="11692328" cy="60560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b="1" dirty="0">
                <a:solidFill>
                  <a:schemeClr val="accent1"/>
                </a:solidFill>
              </a:rPr>
              <a:t>Стратегии аккультурации по Джону Берри (John W. </a:t>
            </a:r>
            <a:r>
              <a:rPr lang="ru-RU" sz="2200" b="1" dirty="0" err="1">
                <a:solidFill>
                  <a:schemeClr val="accent1"/>
                </a:solidFill>
              </a:rPr>
              <a:t>Berry</a:t>
            </a:r>
            <a:r>
              <a:rPr lang="ru-RU" sz="2200" b="1" dirty="0">
                <a:solidFill>
                  <a:schemeClr val="accent1"/>
                </a:solidFill>
              </a:rPr>
              <a:t>)</a:t>
            </a:r>
          </a:p>
          <a:p>
            <a:pPr>
              <a:buNone/>
            </a:pPr>
            <a:r>
              <a:rPr lang="ru-RU" sz="1900" dirty="0"/>
              <a:t>Канадский психолог выделяет </a:t>
            </a:r>
            <a:r>
              <a:rPr lang="ru-RU" sz="1900" b="1" dirty="0"/>
              <a:t>четыре стратегии аккультурации</a:t>
            </a:r>
            <a:r>
              <a:rPr lang="ru-RU" sz="1900" dirty="0"/>
              <a:t>, каждая из которых отражает степень сохранения «своего» и принятия «чужого»:</a:t>
            </a:r>
          </a:p>
          <a:p>
            <a:pPr>
              <a:buFont typeface="+mj-lt"/>
              <a:buAutoNum type="arabicPeriod"/>
            </a:pPr>
            <a:r>
              <a:rPr lang="ru-RU" sz="1900" b="1" dirty="0"/>
              <a:t>Ассимиляция</a:t>
            </a:r>
            <a:r>
              <a:rPr lang="ru-RU" sz="1900" dirty="0"/>
              <a:t> — полное стремление влиться в новую культуру, утрата своей идентичности.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Человек быстро усваивает язык и традиции новой страны,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избегает напоминаний о прошлом,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может даже отказаться от родного языка в семье.</a:t>
            </a:r>
          </a:p>
          <a:p>
            <a:pPr>
              <a:buFont typeface="+mj-lt"/>
              <a:buAutoNum type="arabicPeriod"/>
            </a:pPr>
            <a:r>
              <a:rPr lang="ru-RU" sz="1900" b="1" dirty="0"/>
              <a:t>Интеграция</a:t>
            </a:r>
            <a:r>
              <a:rPr lang="ru-RU" sz="1900" dirty="0"/>
              <a:t> — сохранение собственной культуры при принятии новой.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Человек уважительно относится к новому обществу,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изучает язык, расширяет круг общения,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соединяет две культурные идентичности, чувствуя внутреннюю устойчивость и уверенность.</a:t>
            </a:r>
          </a:p>
          <a:p>
            <a:pPr>
              <a:buFont typeface="+mj-lt"/>
              <a:buAutoNum type="arabicPeriod"/>
            </a:pPr>
            <a:r>
              <a:rPr lang="ru-RU" sz="1900" b="1" dirty="0"/>
              <a:t>Сепарация</a:t>
            </a:r>
            <a:r>
              <a:rPr lang="ru-RU" sz="1900" dirty="0"/>
              <a:t> — изоляция в рамках своей культуры.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Мигранты избегают контактов с местным населением,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живут в своём культурном «гетто»,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испытывают страх внешних взаимодействий и низкую самооценку.</a:t>
            </a:r>
          </a:p>
          <a:p>
            <a:pPr>
              <a:buFont typeface="+mj-lt"/>
              <a:buAutoNum type="arabicPeriod"/>
            </a:pPr>
            <a:r>
              <a:rPr lang="ru-RU" sz="1900" b="1" dirty="0"/>
              <a:t>Маргинализация</a:t>
            </a:r>
            <a:r>
              <a:rPr lang="ru-RU" sz="1900" dirty="0"/>
              <a:t> — утрата связи и со старой, и с новой культурой.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Человек не принадлежит ни одной из них,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испытывает внутреннюю пустоту, депрессию,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1900" dirty="0"/>
              <a:t>наблюдаются деструктивные формы поведения и потеря жизненных смыслов.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1398749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82FAB63-5EED-6047-7213-B0FFBDF7B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92" y="356588"/>
            <a:ext cx="11428128" cy="46651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i="1" dirty="0"/>
              <a:t>Марита Л., 48 лет</a:t>
            </a:r>
            <a:r>
              <a:rPr lang="ru-RU" sz="2000" i="1" dirty="0"/>
              <a:t>, социальный работник, говорит, что многие российские мигранты не знают немецких праздников, с трудом к ним привыкают и продолжают отмечать свои праздники. Например, европейское Рождество не является их главным праздником. Для них главный праздник — Новый год, который здесь почти не празднуется. Таким образом, их праздничное настроение никогда не совпадает с праздничным настроением страны, в которой они живут.</a:t>
            </a:r>
          </a:p>
          <a:p>
            <a:pPr>
              <a:buNone/>
            </a:pPr>
            <a:r>
              <a:rPr lang="ru-RU" sz="2000" b="1" i="1" dirty="0"/>
              <a:t>Владимир О., 37 лет, из Свердловска:</a:t>
            </a: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i="1" dirty="0"/>
              <a:t>«...Во мне сидит какая-то агрессивность к местным немцам. Хотя не пойму — почему? Ведь они нас приняли. Все дали. Но я чувствую себя здесь бедным родственником в доме богатых хозяев, которые тебя за человека не считают. Вот я и злюсь».</a:t>
            </a:r>
          </a:p>
          <a:p>
            <a:pPr>
              <a:buNone/>
            </a:pPr>
            <a:endParaRPr lang="ru-RU" sz="1200" b="1" dirty="0"/>
          </a:p>
          <a:p>
            <a:pPr>
              <a:buNone/>
            </a:pPr>
            <a:r>
              <a:rPr lang="ru-RU" sz="2100" b="1" dirty="0">
                <a:solidFill>
                  <a:schemeClr val="accent1"/>
                </a:solidFill>
              </a:rPr>
              <a:t>Общие психологические закономерности адаптации мигрантов. </a:t>
            </a:r>
            <a:r>
              <a:rPr lang="ru-RU" sz="2100" dirty="0"/>
              <a:t>Независимо от национальности и страны, большинство эмигрантов переживают схожие психические состояния: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dirty="0"/>
              <a:t>чувство </a:t>
            </a:r>
            <a:r>
              <a:rPr lang="ru-RU" sz="2100" b="1" dirty="0"/>
              <a:t>малоценности и «комплекса иностранца»</a:t>
            </a:r>
            <a:r>
              <a:rPr lang="ru-RU" sz="21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/>
              <a:t>кризис идентичности</a:t>
            </a:r>
            <a:r>
              <a:rPr lang="ru-RU" sz="21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/>
              <a:t>ностальгию, депрессию, отчуждение от детей и близких</a:t>
            </a:r>
            <a:r>
              <a:rPr lang="ru-RU" sz="21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dirty="0"/>
              <a:t>ощущение </a:t>
            </a:r>
            <a:r>
              <a:rPr lang="ru-RU" sz="2100" b="1" dirty="0"/>
              <a:t>социальной утраты и изоляции</a:t>
            </a:r>
            <a:r>
              <a:rPr lang="ru-RU" sz="2100" dirty="0"/>
              <a:t>.</a:t>
            </a:r>
          </a:p>
          <a:p>
            <a:pPr>
              <a:buNone/>
            </a:pPr>
            <a:r>
              <a:rPr lang="ru-RU" sz="2100" dirty="0"/>
              <a:t>Эти закономерности имеют </a:t>
            </a:r>
            <a:r>
              <a:rPr lang="ru-RU" sz="2100" b="1" dirty="0"/>
              <a:t>универсальный, объективный характер</a:t>
            </a:r>
            <a:r>
              <a:rPr lang="ru-RU" sz="2100" dirty="0"/>
              <a:t>, сопоставимый с естественными психологическими закономерностями развития личности.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12652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4510</TotalTime>
  <Words>1221</Words>
  <Application>Microsoft Office PowerPoint</Application>
  <PresentationFormat>Широкоэкранный</PresentationFormat>
  <Paragraphs>100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Лекция 8. Эмиграция как кризисная и экстремальная жизненная ситуация: психологические аспекты</vt:lpstr>
      <vt:lpstr>Рекомендуемая литература: </vt:lpstr>
      <vt:lpstr> Цель: Познакомить студентов с психологическими особенностями эмиграции как кризисной и экстремальной жизненной ситуации, раскрыть механизмы адаптации личности и типичные кризисные состояния, возникающие в процессе эмиграции.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Психология горя и утраты в контексте кризисных и экстремальных жизненных ситуаций </dc:title>
  <dc:creator>MASTER</dc:creator>
  <cp:lastModifiedBy>MASTER</cp:lastModifiedBy>
  <cp:revision>182</cp:revision>
  <dcterms:created xsi:type="dcterms:W3CDTF">2025-10-09T15:23:24Z</dcterms:created>
  <dcterms:modified xsi:type="dcterms:W3CDTF">2025-10-19T17:50:32Z</dcterms:modified>
</cp:coreProperties>
</file>